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BD6"/>
    <a:srgbClr val="003366"/>
    <a:srgbClr val="0051A2"/>
    <a:srgbClr val="F3E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2161F7-4E18-6A6C-416B-58E527518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5433853-03B9-F12C-E0FB-89FF9617A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65FFAF-33BA-B1E3-2A90-AAB8238D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212B-1F59-441B-B1FD-A1603D6E3FA6}" type="datetimeFigureOut">
              <a:rPr lang="sv-SE" smtClean="0"/>
              <a:t>2024-10-23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BAADF25-D939-58C4-A0FF-F75BE7CD2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1418AE3-D0B0-B363-C375-AF986D91D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60C1-B6E1-490C-86E8-076028C3F2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33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40ED13-9B28-E48F-8708-7B7591069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139F81E-8FF2-BFB3-7BCC-89EDB0DC9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690AD2-8DBE-FE05-D73C-839CD1F19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212B-1F59-441B-B1FD-A1603D6E3FA6}" type="datetimeFigureOut">
              <a:rPr lang="sv-SE" smtClean="0"/>
              <a:t>2024-10-23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03F82A-CF41-7366-4876-B164FA93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8F5B8D-0B0F-27D7-8544-7354AAB7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60C1-B6E1-490C-86E8-076028C3F2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420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537100A-BEF9-03D0-1784-40B7A839BF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D0D9AA6-B160-04CC-6ADA-6D17C72A9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0E2402-29AF-1A6C-B8CD-666A8CCB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212B-1F59-441B-B1FD-A1603D6E3FA6}" type="datetimeFigureOut">
              <a:rPr lang="sv-SE" smtClean="0"/>
              <a:t>2024-10-23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E12341A-1D43-FE34-81CE-FC536AD42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5A99872-9683-B6BF-5CF8-304EFF98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60C1-B6E1-490C-86E8-076028C3F2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61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D3C705-2AF0-7474-E579-771C55DF9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0B5265D-0075-1F25-C570-621331727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15CF16-AC1B-82DB-ED28-BD4B5DA04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212B-1F59-441B-B1FD-A1603D6E3FA6}" type="datetimeFigureOut">
              <a:rPr lang="sv-SE" smtClean="0"/>
              <a:t>2024-10-23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CA85BB-B4D8-3490-C011-4EAC473E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041F857-2A6F-5239-3F2E-E9618DE1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60C1-B6E1-490C-86E8-076028C3F2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620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D6C9BA-6E3D-2775-06EF-CDB3BF5CE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2A5D003-EC58-324D-C02D-F2B50E859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F467A94-2D15-6FD8-584F-1BDD99970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212B-1F59-441B-B1FD-A1603D6E3FA6}" type="datetimeFigureOut">
              <a:rPr lang="sv-SE" smtClean="0"/>
              <a:t>2024-10-23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92B4F3-160C-BBCD-447A-E67AD821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C0CEA2-1167-2B2F-911B-6916E9AB6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60C1-B6E1-490C-86E8-076028C3F2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9648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E70049-2E00-8B04-93F9-B630A78EA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9B41F0-D4E5-7C8A-A4F1-75E1FD3CA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F281710-1559-7918-BE6B-055DEF142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BD1F6F3-C592-9396-A8EE-6C708BA51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212B-1F59-441B-B1FD-A1603D6E3FA6}" type="datetimeFigureOut">
              <a:rPr lang="sv-SE" smtClean="0"/>
              <a:t>2024-10-23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9153DF1-D3A1-682E-FC24-06830690A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A82255-EE66-D2AB-4C4E-F5C09287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60C1-B6E1-490C-86E8-076028C3F2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743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76AAC1-4DAF-95E2-1671-EB64DF70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36C9E9-6850-6311-F041-094DB0E08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073B9D8-2A20-0278-E232-BB89F9031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29F1270-15A1-C4C2-71C9-72EC85313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6701DB8-A10C-AE8F-4F21-90C1CB8F7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9428616-35B8-807C-BCBC-11FAE355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212B-1F59-441B-B1FD-A1603D6E3FA6}" type="datetimeFigureOut">
              <a:rPr lang="sv-SE" smtClean="0"/>
              <a:t>2024-10-23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F768122-6E44-607D-49C7-1813E5139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1628B62-5A79-18CC-DF40-AC6B8175A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60C1-B6E1-490C-86E8-076028C3F2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695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DC89E0-4F0B-3C30-D7D3-AD228405B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5AA98C4-7FF7-46CD-EDA9-61E6BAE14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212B-1F59-441B-B1FD-A1603D6E3FA6}" type="datetimeFigureOut">
              <a:rPr lang="sv-SE" smtClean="0"/>
              <a:t>2024-10-23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25AD782-0376-DED9-6AC2-C33FB2152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8DD3A9B-1428-2AA0-066E-2C0F00DB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60C1-B6E1-490C-86E8-076028C3F2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654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6B0EB3D-0770-7F4F-5A37-7304F2AA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212B-1F59-441B-B1FD-A1603D6E3FA6}" type="datetimeFigureOut">
              <a:rPr lang="sv-SE" smtClean="0"/>
              <a:t>2024-10-23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B7FC85A-66EE-46E6-6AEC-B323D1756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F7E418F-A84A-0DB8-D0F0-743EB127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60C1-B6E1-490C-86E8-076028C3F2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43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2E33D3-0E35-08B6-B101-839E7636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A04E6C-50FD-D0E4-407F-37AA7D874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ABFF947-A78A-D5DF-C15D-2AF608C5F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E34C52-228D-A0B7-C605-D44D860E3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212B-1F59-441B-B1FD-A1603D6E3FA6}" type="datetimeFigureOut">
              <a:rPr lang="sv-SE" smtClean="0"/>
              <a:t>2024-10-23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2EC74F9-866A-4DCE-6F25-05FFA2EF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B48C3FA-EB9E-3E6F-1EED-E1C2CFEAE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60C1-B6E1-490C-86E8-076028C3F2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76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7469F7-84AA-4443-9973-DB8C15604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BE73C9C-4429-0674-A837-FBBB49D98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B3B8B5D-D227-B44E-7578-7D4A5DCEC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4C3813B-6587-1B3B-6C8B-C8F5A033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212B-1F59-441B-B1FD-A1603D6E3FA6}" type="datetimeFigureOut">
              <a:rPr lang="sv-SE" smtClean="0"/>
              <a:t>2024-10-23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09C10CD-1634-348B-D8A2-9A4933705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074BF9F-43C6-D2E6-64C9-B3694EE1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160C1-B6E1-490C-86E8-076028C3F2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585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161924A-4918-05C8-B7EC-D1616094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72EF8BE-BAE7-0667-302E-522571ED4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DB7AB1-376B-E7C3-BF01-0D5C9E4F2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E1212B-1F59-441B-B1FD-A1603D6E3FA6}" type="datetimeFigureOut">
              <a:rPr lang="sv-SE" smtClean="0"/>
              <a:t>2024-10-23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A8133A-FB3C-7EFE-AB0A-7CB167B89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7189089-672D-A1B1-45EA-08295B15E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9160C1-B6E1-490C-86E8-076028C3F2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399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truktiv.se/CC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Bildobjekt 37" descr="En bild som visar Människoansikte, tecknad serie&#10;&#10;Automatiskt genererad beskrivning">
            <a:extLst>
              <a:ext uri="{FF2B5EF4-FFF2-40B4-BE49-F238E27FC236}">
                <a16:creationId xmlns:a16="http://schemas.microsoft.com/office/drawing/2014/main" id="{409CE3BC-92F6-4112-FBFB-3A5895832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203" y="788767"/>
            <a:ext cx="1153814" cy="11599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Bildobjekt 35" descr="En bild som visar klädsel, led, Animering, person&#10;&#10;Automatiskt genererad beskrivning">
            <a:extLst>
              <a:ext uri="{FF2B5EF4-FFF2-40B4-BE49-F238E27FC236}">
                <a16:creationId xmlns:a16="http://schemas.microsoft.com/office/drawing/2014/main" id="{EB21C8CF-1384-C814-23B4-DF0CDD00B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704" y="950284"/>
            <a:ext cx="1486886" cy="1047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Bildobjekt 22" descr="En bild som visar tecknad serie, Animering, led, person&#10;&#10;Automatiskt genererad beskrivning">
            <a:extLst>
              <a:ext uri="{FF2B5EF4-FFF2-40B4-BE49-F238E27FC236}">
                <a16:creationId xmlns:a16="http://schemas.microsoft.com/office/drawing/2014/main" id="{113CAA48-139D-F1A6-5A0E-8B46EBE3C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02" y="920322"/>
            <a:ext cx="1105249" cy="93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44CE677D-F3E9-3BF3-66BF-415E3A405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100183"/>
              </p:ext>
            </p:extLst>
          </p:nvPr>
        </p:nvGraphicFramePr>
        <p:xfrm>
          <a:off x="909750" y="5722947"/>
          <a:ext cx="9995580" cy="648000"/>
        </p:xfrm>
        <a:graphic>
          <a:graphicData uri="http://schemas.openxmlformats.org/drawingml/2006/table">
            <a:tbl>
              <a:tblPr firstRow="1" bandRow="1">
                <a:effectLst>
                  <a:outerShdw blurRad="177800" dist="88900" dir="8100000" algn="tl" rotWithShape="0">
                    <a:prstClr val="black">
                      <a:alpha val="73000"/>
                    </a:prstClr>
                  </a:outerShdw>
                </a:effectLst>
                <a:tableStyleId>{5C22544A-7EE6-4342-B048-85BDC9FD1C3A}</a:tableStyleId>
              </a:tblPr>
              <a:tblGrid>
                <a:gridCol w="2498895">
                  <a:extLst>
                    <a:ext uri="{9D8B030D-6E8A-4147-A177-3AD203B41FA5}">
                      <a16:colId xmlns:a16="http://schemas.microsoft.com/office/drawing/2014/main" val="363038397"/>
                    </a:ext>
                  </a:extLst>
                </a:gridCol>
                <a:gridCol w="2498895">
                  <a:extLst>
                    <a:ext uri="{9D8B030D-6E8A-4147-A177-3AD203B41FA5}">
                      <a16:colId xmlns:a16="http://schemas.microsoft.com/office/drawing/2014/main" val="745714804"/>
                    </a:ext>
                  </a:extLst>
                </a:gridCol>
                <a:gridCol w="2498895">
                  <a:extLst>
                    <a:ext uri="{9D8B030D-6E8A-4147-A177-3AD203B41FA5}">
                      <a16:colId xmlns:a16="http://schemas.microsoft.com/office/drawing/2014/main" val="3079534661"/>
                    </a:ext>
                  </a:extLst>
                </a:gridCol>
                <a:gridCol w="2498895">
                  <a:extLst>
                    <a:ext uri="{9D8B030D-6E8A-4147-A177-3AD203B41FA5}">
                      <a16:colId xmlns:a16="http://schemas.microsoft.com/office/drawing/2014/main" val="1247015058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sv-SE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Söker fel, förstärker det negativa</a:t>
                      </a:r>
                      <a:endParaRPr lang="sv-SE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Varför har ingen </a:t>
                      </a:r>
                    </a:p>
                    <a:p>
                      <a:pPr algn="ctr"/>
                      <a:r>
                        <a:rPr lang="sv-SE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redan fixat detta?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"Det är så typiskt, varför kan </a:t>
                      </a:r>
                    </a:p>
                    <a:p>
                      <a:pPr algn="ctr"/>
                      <a:r>
                        <a:rPr lang="sv-SE" sz="1000" b="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inte ordna det här?"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Söker upp andra för att få medhåll, </a:t>
                      </a:r>
                      <a:br>
                        <a:rPr lang="sv-SE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v-SE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för att bekräfta problemet.</a:t>
                      </a:r>
                      <a:endParaRPr lang="sv-SE" sz="1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14649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C0D6D5F6-E36C-973F-3CEF-2D9183B006B1}"/>
              </a:ext>
            </a:extLst>
          </p:cNvPr>
          <p:cNvSpPr txBox="1"/>
          <p:nvPr/>
        </p:nvSpPr>
        <p:spPr>
          <a:xfrm>
            <a:off x="10926264" y="6526957"/>
            <a:ext cx="10599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dirty="0">
                <a:latin typeface="Arial" panose="020B0604020202020204" pitchFamily="34" charset="0"/>
                <a:cs typeface="Arial" panose="020B0604020202020204" pitchFamily="34" charset="0"/>
              </a:rPr>
              <a:t>en lösning från </a:t>
            </a:r>
            <a:r>
              <a:rPr lang="sv-SE" sz="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struktiv.se</a:t>
            </a:r>
            <a:endParaRPr lang="sv-SE" sz="6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ell 10">
            <a:extLst>
              <a:ext uri="{FF2B5EF4-FFF2-40B4-BE49-F238E27FC236}">
                <a16:creationId xmlns:a16="http://schemas.microsoft.com/office/drawing/2014/main" id="{90DE3138-1C20-D68B-FA1E-39639E7E8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009015"/>
              </p:ext>
            </p:extLst>
          </p:nvPr>
        </p:nvGraphicFramePr>
        <p:xfrm>
          <a:off x="1119150" y="5096513"/>
          <a:ext cx="9995580" cy="648000"/>
        </p:xfrm>
        <a:graphic>
          <a:graphicData uri="http://schemas.openxmlformats.org/drawingml/2006/table">
            <a:tbl>
              <a:tblPr firstRow="1" bandRow="1">
                <a:effectLst>
                  <a:outerShdw blurRad="177800" dist="88900" dir="8100000" algn="tl" rotWithShape="0">
                    <a:prstClr val="black">
                      <a:alpha val="73000"/>
                    </a:prstClr>
                  </a:outerShdw>
                </a:effectLst>
                <a:tableStyleId>{5C22544A-7EE6-4342-B048-85BDC9FD1C3A}</a:tableStyleId>
              </a:tblPr>
              <a:tblGrid>
                <a:gridCol w="2498895">
                  <a:extLst>
                    <a:ext uri="{9D8B030D-6E8A-4147-A177-3AD203B41FA5}">
                      <a16:colId xmlns:a16="http://schemas.microsoft.com/office/drawing/2014/main" val="363038397"/>
                    </a:ext>
                  </a:extLst>
                </a:gridCol>
                <a:gridCol w="2498895">
                  <a:extLst>
                    <a:ext uri="{9D8B030D-6E8A-4147-A177-3AD203B41FA5}">
                      <a16:colId xmlns:a16="http://schemas.microsoft.com/office/drawing/2014/main" val="745714804"/>
                    </a:ext>
                  </a:extLst>
                </a:gridCol>
                <a:gridCol w="2498895">
                  <a:extLst>
                    <a:ext uri="{9D8B030D-6E8A-4147-A177-3AD203B41FA5}">
                      <a16:colId xmlns:a16="http://schemas.microsoft.com/office/drawing/2014/main" val="3079534661"/>
                    </a:ext>
                  </a:extLst>
                </a:gridCol>
                <a:gridCol w="2498895">
                  <a:extLst>
                    <a:ext uri="{9D8B030D-6E8A-4147-A177-3AD203B41FA5}">
                      <a16:colId xmlns:a16="http://schemas.microsoft.com/office/drawing/2014/main" val="1247015058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sv-SE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Väntar på andras initiativ</a:t>
                      </a:r>
                      <a:endParaRPr lang="sv-SE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Undrar om någon kommer</a:t>
                      </a:r>
                      <a:br>
                        <a:rPr lang="sv-SE" sz="10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sv-SE" sz="10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göra något åt det här.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”När tror du någon kommer att</a:t>
                      </a:r>
                    </a:p>
                    <a:p>
                      <a:pPr algn="ctr"/>
                      <a:r>
                        <a:rPr lang="sv-SE" sz="1000" b="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upptäcka och fixa det här?"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Gör ingenting, väntar på att någon </a:t>
                      </a:r>
                    </a:p>
                    <a:p>
                      <a:pPr algn="ctr"/>
                      <a:r>
                        <a:rPr lang="sv-SE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annan ska ta upp problemet.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14649"/>
                  </a:ext>
                </a:extLst>
              </a:tr>
            </a:tbl>
          </a:graphicData>
        </a:graphic>
      </p:graphicFrame>
      <p:graphicFrame>
        <p:nvGraphicFramePr>
          <p:cNvPr id="12" name="Tabell 11">
            <a:extLst>
              <a:ext uri="{FF2B5EF4-FFF2-40B4-BE49-F238E27FC236}">
                <a16:creationId xmlns:a16="http://schemas.microsoft.com/office/drawing/2014/main" id="{5D0D7968-5255-D729-F462-219BCB1A7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40267"/>
              </p:ext>
            </p:extLst>
          </p:nvPr>
        </p:nvGraphicFramePr>
        <p:xfrm>
          <a:off x="1326228" y="4458456"/>
          <a:ext cx="9995580" cy="648000"/>
        </p:xfrm>
        <a:graphic>
          <a:graphicData uri="http://schemas.openxmlformats.org/drawingml/2006/table">
            <a:tbl>
              <a:tblPr firstRow="1" bandRow="1">
                <a:effectLst>
                  <a:outerShdw blurRad="177800" dist="88900" dir="8100000" algn="tl" rotWithShape="0">
                    <a:prstClr val="black">
                      <a:alpha val="73000"/>
                    </a:prstClr>
                  </a:outerShdw>
                </a:effectLst>
                <a:tableStyleId>{5C22544A-7EE6-4342-B048-85BDC9FD1C3A}</a:tableStyleId>
              </a:tblPr>
              <a:tblGrid>
                <a:gridCol w="2498895">
                  <a:extLst>
                    <a:ext uri="{9D8B030D-6E8A-4147-A177-3AD203B41FA5}">
                      <a16:colId xmlns:a16="http://schemas.microsoft.com/office/drawing/2014/main" val="363038397"/>
                    </a:ext>
                  </a:extLst>
                </a:gridCol>
                <a:gridCol w="2498895">
                  <a:extLst>
                    <a:ext uri="{9D8B030D-6E8A-4147-A177-3AD203B41FA5}">
                      <a16:colId xmlns:a16="http://schemas.microsoft.com/office/drawing/2014/main" val="745714804"/>
                    </a:ext>
                  </a:extLst>
                </a:gridCol>
                <a:gridCol w="2498895">
                  <a:extLst>
                    <a:ext uri="{9D8B030D-6E8A-4147-A177-3AD203B41FA5}">
                      <a16:colId xmlns:a16="http://schemas.microsoft.com/office/drawing/2014/main" val="3079534661"/>
                    </a:ext>
                  </a:extLst>
                </a:gridCol>
                <a:gridCol w="2498895">
                  <a:extLst>
                    <a:ext uri="{9D8B030D-6E8A-4147-A177-3AD203B41FA5}">
                      <a16:colId xmlns:a16="http://schemas.microsoft.com/office/drawing/2014/main" val="1247015058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sv-SE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 andra om lösning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Undrar om de som är </a:t>
                      </a:r>
                    </a:p>
                    <a:p>
                      <a:pPr algn="ctr"/>
                      <a:r>
                        <a:rPr lang="sv-SE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ansvariga vet om det här?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"Det här borde ni ordna till, </a:t>
                      </a:r>
                    </a:p>
                    <a:p>
                      <a:pPr algn="ctr"/>
                      <a:r>
                        <a:rPr lang="sv-SE" sz="1000" b="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 tänker ni lösa det här?"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Söker upp den man tror är</a:t>
                      </a:r>
                    </a:p>
                    <a:p>
                      <a:pPr algn="ctr"/>
                      <a:r>
                        <a:rPr lang="sv-SE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ansvarig för att lösa problemet.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14649"/>
                  </a:ext>
                </a:extLst>
              </a:tr>
            </a:tbl>
          </a:graphicData>
        </a:graphic>
      </p:graphicFrame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404ACA21-5B35-48B9-879D-4E2FF5FD1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443509"/>
              </p:ext>
            </p:extLst>
          </p:nvPr>
        </p:nvGraphicFramePr>
        <p:xfrm>
          <a:off x="763167" y="3646061"/>
          <a:ext cx="9995580" cy="648000"/>
        </p:xfrm>
        <a:graphic>
          <a:graphicData uri="http://schemas.openxmlformats.org/drawingml/2006/table">
            <a:tbl>
              <a:tblPr firstRow="1" bandRow="1">
                <a:effectLst>
                  <a:outerShdw blurRad="177800" dist="88900" dir="8100000" algn="tl" rotWithShape="0">
                    <a:prstClr val="black">
                      <a:alpha val="73000"/>
                    </a:prstClr>
                  </a:outerShdw>
                </a:effectLst>
                <a:tableStyleId>{5C22544A-7EE6-4342-B048-85BDC9FD1C3A}</a:tableStyleId>
              </a:tblPr>
              <a:tblGrid>
                <a:gridCol w="2498895">
                  <a:extLst>
                    <a:ext uri="{9D8B030D-6E8A-4147-A177-3AD203B41FA5}">
                      <a16:colId xmlns:a16="http://schemas.microsoft.com/office/drawing/2014/main" val="363038397"/>
                    </a:ext>
                  </a:extLst>
                </a:gridCol>
                <a:gridCol w="2498895">
                  <a:extLst>
                    <a:ext uri="{9D8B030D-6E8A-4147-A177-3AD203B41FA5}">
                      <a16:colId xmlns:a16="http://schemas.microsoft.com/office/drawing/2014/main" val="745714804"/>
                    </a:ext>
                  </a:extLst>
                </a:gridCol>
                <a:gridCol w="2498895">
                  <a:extLst>
                    <a:ext uri="{9D8B030D-6E8A-4147-A177-3AD203B41FA5}">
                      <a16:colId xmlns:a16="http://schemas.microsoft.com/office/drawing/2014/main" val="3079534661"/>
                    </a:ext>
                  </a:extLst>
                </a:gridCol>
                <a:gridCol w="2498895">
                  <a:extLst>
                    <a:ext uri="{9D8B030D-6E8A-4147-A177-3AD203B41FA5}">
                      <a16:colId xmlns:a16="http://schemas.microsoft.com/office/drawing/2014/main" val="1247015058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sv-SE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Börjar agera, pratar med andra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Undrar om vi själva hitta </a:t>
                      </a:r>
                      <a:br>
                        <a:rPr lang="sv-SE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sv-SE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lösning på det här?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”Vad tror ni, hur skulle vi </a:t>
                      </a:r>
                      <a:br>
                        <a:rPr lang="sv-SE" sz="1000" b="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sv-SE" sz="1000" b="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kunna lösa det här?"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Bjuder in till ett möte eller </a:t>
                      </a:r>
                    </a:p>
                    <a:p>
                      <a:pPr algn="ctr"/>
                      <a:r>
                        <a:rPr lang="sv-SE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samtal för att lösa problemet.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14649"/>
                  </a:ext>
                </a:extLst>
              </a:tr>
            </a:tbl>
          </a:graphicData>
        </a:graphic>
      </p:graphicFrame>
      <p:graphicFrame>
        <p:nvGraphicFramePr>
          <p:cNvPr id="14" name="Tabell 13">
            <a:extLst>
              <a:ext uri="{FF2B5EF4-FFF2-40B4-BE49-F238E27FC236}">
                <a16:creationId xmlns:a16="http://schemas.microsoft.com/office/drawing/2014/main" id="{82CCBF21-1622-4131-D2DA-3AE482553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845720"/>
              </p:ext>
            </p:extLst>
          </p:nvPr>
        </p:nvGraphicFramePr>
        <p:xfrm>
          <a:off x="972567" y="3015210"/>
          <a:ext cx="9995580" cy="648000"/>
        </p:xfrm>
        <a:graphic>
          <a:graphicData uri="http://schemas.openxmlformats.org/drawingml/2006/table">
            <a:tbl>
              <a:tblPr firstRow="1" bandRow="1">
                <a:effectLst>
                  <a:outerShdw blurRad="177800" dist="88900" dir="8100000" algn="tl" rotWithShape="0">
                    <a:prstClr val="black">
                      <a:alpha val="73000"/>
                    </a:prstClr>
                  </a:outerShdw>
                </a:effectLst>
                <a:tableStyleId>{5C22544A-7EE6-4342-B048-85BDC9FD1C3A}</a:tableStyleId>
              </a:tblPr>
              <a:tblGrid>
                <a:gridCol w="2498895">
                  <a:extLst>
                    <a:ext uri="{9D8B030D-6E8A-4147-A177-3AD203B41FA5}">
                      <a16:colId xmlns:a16="http://schemas.microsoft.com/office/drawing/2014/main" val="363038397"/>
                    </a:ext>
                  </a:extLst>
                </a:gridCol>
                <a:gridCol w="2498895">
                  <a:extLst>
                    <a:ext uri="{9D8B030D-6E8A-4147-A177-3AD203B41FA5}">
                      <a16:colId xmlns:a16="http://schemas.microsoft.com/office/drawing/2014/main" val="745714804"/>
                    </a:ext>
                  </a:extLst>
                </a:gridCol>
                <a:gridCol w="2498895">
                  <a:extLst>
                    <a:ext uri="{9D8B030D-6E8A-4147-A177-3AD203B41FA5}">
                      <a16:colId xmlns:a16="http://schemas.microsoft.com/office/drawing/2014/main" val="3079534661"/>
                    </a:ext>
                  </a:extLst>
                </a:gridCol>
                <a:gridCol w="2498895">
                  <a:extLst>
                    <a:ext uri="{9D8B030D-6E8A-4147-A177-3AD203B41FA5}">
                      <a16:colId xmlns:a16="http://schemas.microsoft.com/office/drawing/2014/main" val="1247015058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sv-SE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 fram förslag till lösningar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Så här kanske man skulle </a:t>
                      </a:r>
                      <a:br>
                        <a:rPr lang="sv-SE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sv-SE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kunna lösa problemet.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"Jag tror jag har ett bra förslag till hur </a:t>
                      </a:r>
                    </a:p>
                    <a:p>
                      <a:pPr algn="ctr"/>
                      <a:r>
                        <a:rPr lang="sv-SE" sz="1000" b="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 skulle kunna hantera det här."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Presenterar ett konkret förslag </a:t>
                      </a:r>
                    </a:p>
                    <a:p>
                      <a:pPr algn="ctr"/>
                      <a:r>
                        <a:rPr lang="sv-SE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till lösning för de som det berör.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14649"/>
                  </a:ext>
                </a:extLst>
              </a:tr>
            </a:tbl>
          </a:graphicData>
        </a:graphic>
      </p:graphicFrame>
      <p:graphicFrame>
        <p:nvGraphicFramePr>
          <p:cNvPr id="15" name="Tabell 14">
            <a:extLst>
              <a:ext uri="{FF2B5EF4-FFF2-40B4-BE49-F238E27FC236}">
                <a16:creationId xmlns:a16="http://schemas.microsoft.com/office/drawing/2014/main" id="{F9813491-09A6-1D3C-E8D9-9078872D3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409074"/>
              </p:ext>
            </p:extLst>
          </p:nvPr>
        </p:nvGraphicFramePr>
        <p:xfrm>
          <a:off x="1174987" y="2385768"/>
          <a:ext cx="9995580" cy="648000"/>
        </p:xfrm>
        <a:graphic>
          <a:graphicData uri="http://schemas.openxmlformats.org/drawingml/2006/table">
            <a:tbl>
              <a:tblPr firstRow="1" bandRow="1">
                <a:effectLst>
                  <a:outerShdw blurRad="177800" dist="88900" dir="8100000" algn="tl" rotWithShape="0">
                    <a:prstClr val="black">
                      <a:alpha val="73000"/>
                    </a:prstClr>
                  </a:outerShdw>
                </a:effectLst>
                <a:tableStyleId>{5C22544A-7EE6-4342-B048-85BDC9FD1C3A}</a:tableStyleId>
              </a:tblPr>
              <a:tblGrid>
                <a:gridCol w="2498895">
                  <a:extLst>
                    <a:ext uri="{9D8B030D-6E8A-4147-A177-3AD203B41FA5}">
                      <a16:colId xmlns:a16="http://schemas.microsoft.com/office/drawing/2014/main" val="363038397"/>
                    </a:ext>
                  </a:extLst>
                </a:gridCol>
                <a:gridCol w="2498895">
                  <a:extLst>
                    <a:ext uri="{9D8B030D-6E8A-4147-A177-3AD203B41FA5}">
                      <a16:colId xmlns:a16="http://schemas.microsoft.com/office/drawing/2014/main" val="745714804"/>
                    </a:ext>
                  </a:extLst>
                </a:gridCol>
                <a:gridCol w="2498895">
                  <a:extLst>
                    <a:ext uri="{9D8B030D-6E8A-4147-A177-3AD203B41FA5}">
                      <a16:colId xmlns:a16="http://schemas.microsoft.com/office/drawing/2014/main" val="3079534661"/>
                    </a:ext>
                  </a:extLst>
                </a:gridCol>
                <a:gridCol w="2498895">
                  <a:extLst>
                    <a:ext uri="{9D8B030D-6E8A-4147-A177-3AD203B41FA5}">
                      <a16:colId xmlns:a16="http://schemas.microsoft.com/office/drawing/2014/main" val="1247015058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sv-SE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Prövar egna lösningar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 här kommer nog att fungera, </a:t>
                      </a:r>
                    </a:p>
                    <a:p>
                      <a:pPr algn="ctr"/>
                      <a:r>
                        <a:rPr lang="sv-SE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lika bra att pröva om det går.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”Det här var mitt förslag till lösning </a:t>
                      </a:r>
                    </a:p>
                    <a:p>
                      <a:pPr algn="ctr"/>
                      <a:r>
                        <a:rPr lang="sv-SE" sz="1000" b="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 så här gick det när vi prövade."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Prövar sitt förslag och drar </a:t>
                      </a:r>
                    </a:p>
                    <a:p>
                      <a:pPr algn="ctr"/>
                      <a:r>
                        <a:rPr lang="sv-SE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slutsatser av hur det gick.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14649"/>
                  </a:ext>
                </a:extLst>
              </a:tr>
            </a:tbl>
          </a:graphicData>
        </a:graphic>
      </p:graphicFrame>
      <p:graphicFrame>
        <p:nvGraphicFramePr>
          <p:cNvPr id="16" name="Tabell 15">
            <a:extLst>
              <a:ext uri="{FF2B5EF4-FFF2-40B4-BE49-F238E27FC236}">
                <a16:creationId xmlns:a16="http://schemas.microsoft.com/office/drawing/2014/main" id="{D1F34C80-50E4-A872-F08F-0311ED49A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420384"/>
              </p:ext>
            </p:extLst>
          </p:nvPr>
        </p:nvGraphicFramePr>
        <p:xfrm>
          <a:off x="1382065" y="1758495"/>
          <a:ext cx="9995580" cy="648000"/>
        </p:xfrm>
        <a:graphic>
          <a:graphicData uri="http://schemas.openxmlformats.org/drawingml/2006/table">
            <a:tbl>
              <a:tblPr firstRow="1" bandRow="1">
                <a:effectLst>
                  <a:outerShdw blurRad="177800" dist="88900" dir="8100000" algn="tl" rotWithShape="0">
                    <a:prstClr val="black">
                      <a:alpha val="73000"/>
                    </a:prstClr>
                  </a:outerShdw>
                </a:effectLst>
                <a:tableStyleId>{5C22544A-7EE6-4342-B048-85BDC9FD1C3A}</a:tableStyleId>
              </a:tblPr>
              <a:tblGrid>
                <a:gridCol w="2498895">
                  <a:extLst>
                    <a:ext uri="{9D8B030D-6E8A-4147-A177-3AD203B41FA5}">
                      <a16:colId xmlns:a16="http://schemas.microsoft.com/office/drawing/2014/main" val="363038397"/>
                    </a:ext>
                  </a:extLst>
                </a:gridCol>
                <a:gridCol w="2498895">
                  <a:extLst>
                    <a:ext uri="{9D8B030D-6E8A-4147-A177-3AD203B41FA5}">
                      <a16:colId xmlns:a16="http://schemas.microsoft.com/office/drawing/2014/main" val="745714804"/>
                    </a:ext>
                  </a:extLst>
                </a:gridCol>
                <a:gridCol w="2498895">
                  <a:extLst>
                    <a:ext uri="{9D8B030D-6E8A-4147-A177-3AD203B41FA5}">
                      <a16:colId xmlns:a16="http://schemas.microsoft.com/office/drawing/2014/main" val="3079534661"/>
                    </a:ext>
                  </a:extLst>
                </a:gridCol>
                <a:gridCol w="2498895">
                  <a:extLst>
                    <a:ext uri="{9D8B030D-6E8A-4147-A177-3AD203B41FA5}">
                      <a16:colId xmlns:a16="http://schemas.microsoft.com/office/drawing/2014/main" val="1247015058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sv-SE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Förekommer framtida svårigheter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 borde kunna hantera liknande </a:t>
                      </a:r>
                    </a:p>
                    <a:p>
                      <a:pPr algn="ctr"/>
                      <a:r>
                        <a:rPr lang="sv-SE" sz="1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situationer bättre i framtiden.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"Vi löste det här problemet, men kan vi </a:t>
                      </a:r>
                    </a:p>
                    <a:p>
                      <a:pPr algn="ctr"/>
                      <a:r>
                        <a:rPr lang="sv-SE" sz="1000" b="0" i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redan nu förbereda oss för nästa gång?"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Konkretiserar en rutin eller </a:t>
                      </a:r>
                      <a:br>
                        <a:rPr lang="sv-SE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sv-SE" sz="10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metod för framtida utmaningar.</a:t>
                      </a:r>
                      <a:endParaRPr lang="sv-SE" sz="1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014649"/>
                  </a:ext>
                </a:extLst>
              </a:tr>
            </a:tbl>
          </a:graphicData>
        </a:graphic>
      </p:graphicFrame>
      <p:sp>
        <p:nvSpPr>
          <p:cNvPr id="19" name="textruta 18">
            <a:extLst>
              <a:ext uri="{FF2B5EF4-FFF2-40B4-BE49-F238E27FC236}">
                <a16:creationId xmlns:a16="http://schemas.microsoft.com/office/drawing/2014/main" id="{B8DEB2A1-5041-49F5-6B0F-BDBA3D4E3E39}"/>
              </a:ext>
            </a:extLst>
          </p:cNvPr>
          <p:cNvSpPr txBox="1"/>
          <p:nvPr/>
        </p:nvSpPr>
        <p:spPr>
          <a:xfrm>
            <a:off x="403686" y="306300"/>
            <a:ext cx="1112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3600" b="1" dirty="0">
                <a:solidFill>
                  <a:srgbClr val="0070C0"/>
                </a:solidFill>
                <a:latin typeface="Alegreya Sans" panose="00000500000000000000" pitchFamily="2" charset="0"/>
                <a:cs typeface="Arial" panose="020B0604020202020204" pitchFamily="34" charset="0"/>
              </a:rPr>
              <a:t>Lösningstrappan</a:t>
            </a:r>
            <a:r>
              <a:rPr lang="sv-SE" sz="2800" b="1" dirty="0">
                <a:solidFill>
                  <a:srgbClr val="0070C0"/>
                </a:solidFill>
                <a:latin typeface="Alegreya Sans" panose="00000500000000000000" pitchFamily="2" charset="0"/>
                <a:cs typeface="Arial" panose="020B0604020202020204" pitchFamily="34" charset="0"/>
              </a:rPr>
              <a:t> </a:t>
            </a:r>
            <a:r>
              <a:rPr lang="sv-SE" sz="2400" b="1" dirty="0">
                <a:solidFill>
                  <a:srgbClr val="0070C0"/>
                </a:solidFill>
                <a:latin typeface="Alegreya Sans" panose="00000500000000000000" pitchFamily="2" charset="0"/>
                <a:cs typeface="Arial" panose="020B0604020202020204" pitchFamily="34" charset="0"/>
              </a:rPr>
              <a:t>- hur förhåller du dig till utmaningar och dilemman?</a:t>
            </a:r>
            <a:endParaRPr lang="sv-SE" sz="2000" b="1" dirty="0">
              <a:solidFill>
                <a:srgbClr val="0070C0"/>
              </a:solidFill>
              <a:latin typeface="Alegreya Sans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931D2552-1A53-C76A-BE79-06A2E740BB55}"/>
              </a:ext>
            </a:extLst>
          </p:cNvPr>
          <p:cNvSpPr>
            <a:spLocks noChangeAspect="1"/>
          </p:cNvSpPr>
          <p:nvPr/>
        </p:nvSpPr>
        <p:spPr>
          <a:xfrm>
            <a:off x="733766" y="5872890"/>
            <a:ext cx="359410" cy="359410"/>
          </a:xfrm>
          <a:prstGeom prst="ellipse">
            <a:avLst/>
          </a:prstGeom>
          <a:solidFill>
            <a:srgbClr val="00478B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sv-SE" sz="1200" kern="100">
                <a:solidFill>
                  <a:srgbClr val="FFFFFF"/>
                </a:solidFill>
                <a:effectLst/>
                <a:latin typeface="Stockholm Type Bold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sv-SE" sz="900" kern="1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4B0D66FF-2BAE-7FA8-6A40-73BE39E106B4}"/>
              </a:ext>
            </a:extLst>
          </p:cNvPr>
          <p:cNvSpPr>
            <a:spLocks noChangeAspect="1"/>
          </p:cNvSpPr>
          <p:nvPr/>
        </p:nvSpPr>
        <p:spPr>
          <a:xfrm>
            <a:off x="939939" y="5227389"/>
            <a:ext cx="359410" cy="359410"/>
          </a:xfrm>
          <a:prstGeom prst="ellipse">
            <a:avLst/>
          </a:prstGeom>
          <a:solidFill>
            <a:srgbClr val="00478B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sv-SE" sz="1200" kern="100" dirty="0">
                <a:solidFill>
                  <a:srgbClr val="FFFFFF"/>
                </a:solidFill>
                <a:effectLst/>
                <a:latin typeface="Stockholm Type Bold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sv-SE" sz="9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DDCE815D-D08E-4718-679F-B1C3C21DE465}"/>
              </a:ext>
            </a:extLst>
          </p:cNvPr>
          <p:cNvSpPr>
            <a:spLocks noChangeAspect="1"/>
          </p:cNvSpPr>
          <p:nvPr/>
        </p:nvSpPr>
        <p:spPr>
          <a:xfrm>
            <a:off x="1145044" y="4596388"/>
            <a:ext cx="359410" cy="359410"/>
          </a:xfrm>
          <a:prstGeom prst="ellipse">
            <a:avLst/>
          </a:prstGeom>
          <a:solidFill>
            <a:srgbClr val="00478B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sv-SE" sz="1200" kern="100" dirty="0">
                <a:solidFill>
                  <a:srgbClr val="FFFFFF"/>
                </a:solidFill>
                <a:effectLst/>
                <a:latin typeface="Stockholm Type Bold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sv-SE" sz="9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Ellips 26">
            <a:extLst>
              <a:ext uri="{FF2B5EF4-FFF2-40B4-BE49-F238E27FC236}">
                <a16:creationId xmlns:a16="http://schemas.microsoft.com/office/drawing/2014/main" id="{0C408F6A-92F2-AA19-CFA2-1E241C779AD3}"/>
              </a:ext>
            </a:extLst>
          </p:cNvPr>
          <p:cNvSpPr>
            <a:spLocks noChangeAspect="1"/>
          </p:cNvSpPr>
          <p:nvPr/>
        </p:nvSpPr>
        <p:spPr>
          <a:xfrm>
            <a:off x="582777" y="3784006"/>
            <a:ext cx="359410" cy="359410"/>
          </a:xfrm>
          <a:prstGeom prst="ellipse">
            <a:avLst/>
          </a:prstGeom>
          <a:solidFill>
            <a:srgbClr val="00478B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sv-SE" sz="1200" kern="100" dirty="0">
                <a:solidFill>
                  <a:srgbClr val="FFFFFF"/>
                </a:solidFill>
                <a:effectLst/>
                <a:latin typeface="Stockholm Type Bold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sv-SE" sz="9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8B9395F5-4B04-88AA-F488-CA7DA2AE6F7F}"/>
              </a:ext>
            </a:extLst>
          </p:cNvPr>
          <p:cNvSpPr>
            <a:spLocks noChangeAspect="1"/>
          </p:cNvSpPr>
          <p:nvPr/>
        </p:nvSpPr>
        <p:spPr>
          <a:xfrm>
            <a:off x="789687" y="3145848"/>
            <a:ext cx="359410" cy="359410"/>
          </a:xfrm>
          <a:prstGeom prst="ellipse">
            <a:avLst/>
          </a:prstGeom>
          <a:solidFill>
            <a:srgbClr val="00478B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sv-SE" sz="1200" kern="100" dirty="0">
                <a:solidFill>
                  <a:srgbClr val="FFFFFF"/>
                </a:solidFill>
                <a:effectLst/>
                <a:latin typeface="Stockholm Type Bold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sv-SE" sz="9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2BBF9915-330C-7DB0-A395-E7C632C89DF4}"/>
              </a:ext>
            </a:extLst>
          </p:cNvPr>
          <p:cNvSpPr>
            <a:spLocks noChangeAspect="1"/>
          </p:cNvSpPr>
          <p:nvPr/>
        </p:nvSpPr>
        <p:spPr>
          <a:xfrm>
            <a:off x="995268" y="2533201"/>
            <a:ext cx="359410" cy="359410"/>
          </a:xfrm>
          <a:prstGeom prst="ellipse">
            <a:avLst/>
          </a:prstGeom>
          <a:solidFill>
            <a:srgbClr val="00478B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sv-SE" sz="1200" kern="100" dirty="0">
                <a:solidFill>
                  <a:srgbClr val="FFFFFF"/>
                </a:solidFill>
                <a:effectLst/>
                <a:latin typeface="Stockholm Type Bold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endParaRPr lang="sv-SE" sz="9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" name="Ellips 29">
            <a:extLst>
              <a:ext uri="{FF2B5EF4-FFF2-40B4-BE49-F238E27FC236}">
                <a16:creationId xmlns:a16="http://schemas.microsoft.com/office/drawing/2014/main" id="{4FB9BAE7-3768-0F3F-7E81-B914DB818500}"/>
              </a:ext>
            </a:extLst>
          </p:cNvPr>
          <p:cNvSpPr>
            <a:spLocks noChangeAspect="1"/>
          </p:cNvSpPr>
          <p:nvPr/>
        </p:nvSpPr>
        <p:spPr>
          <a:xfrm>
            <a:off x="1201017" y="1903466"/>
            <a:ext cx="359410" cy="359410"/>
          </a:xfrm>
          <a:prstGeom prst="ellipse">
            <a:avLst/>
          </a:prstGeom>
          <a:solidFill>
            <a:srgbClr val="00478B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500"/>
              </a:lnSpc>
            </a:pPr>
            <a:r>
              <a:rPr lang="sv-SE" sz="1200" kern="100" dirty="0">
                <a:solidFill>
                  <a:srgbClr val="FFFFFF"/>
                </a:solidFill>
                <a:effectLst/>
                <a:latin typeface="Stockholm Type Bold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endParaRPr lang="sv-SE" sz="900" kern="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AAB438E-433D-4EE1-1F30-3E73F8D2E5AC}"/>
              </a:ext>
            </a:extLst>
          </p:cNvPr>
          <p:cNvSpPr txBox="1"/>
          <p:nvPr/>
        </p:nvSpPr>
        <p:spPr>
          <a:xfrm>
            <a:off x="4064438" y="1328188"/>
            <a:ext cx="1397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n w="12700">
                  <a:noFill/>
                </a:ln>
                <a:solidFill>
                  <a:srgbClr val="006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 jag tänker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2C226314-F52D-AAAB-2D66-8FE8D6BE3895}"/>
              </a:ext>
            </a:extLst>
          </p:cNvPr>
          <p:cNvSpPr txBox="1"/>
          <p:nvPr/>
        </p:nvSpPr>
        <p:spPr>
          <a:xfrm>
            <a:off x="6567546" y="1324397"/>
            <a:ext cx="1338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n w="12700">
                  <a:noFill/>
                </a:ln>
                <a:solidFill>
                  <a:srgbClr val="006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 jag säger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DE95DDA4-CAE0-8CF3-0DAD-F4A69E94A958}"/>
              </a:ext>
            </a:extLst>
          </p:cNvPr>
          <p:cNvSpPr txBox="1"/>
          <p:nvPr/>
        </p:nvSpPr>
        <p:spPr>
          <a:xfrm>
            <a:off x="9118874" y="1324397"/>
            <a:ext cx="1149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n w="12700">
                  <a:noFill/>
                </a:ln>
                <a:solidFill>
                  <a:srgbClr val="006B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 jag gör</a:t>
            </a:r>
          </a:p>
        </p:txBody>
      </p:sp>
    </p:spTree>
    <p:extLst>
      <p:ext uri="{BB962C8B-B14F-4D97-AF65-F5344CB8AC3E}">
        <p14:creationId xmlns:p14="http://schemas.microsoft.com/office/powerpoint/2010/main" val="1612201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334</Words>
  <Application>Microsoft Office PowerPoint</Application>
  <PresentationFormat>Bredbild</PresentationFormat>
  <Paragraphs>55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7" baseType="lpstr">
      <vt:lpstr>Alegreya Sans</vt:lpstr>
      <vt:lpstr>Aptos</vt:lpstr>
      <vt:lpstr>Aptos Display</vt:lpstr>
      <vt:lpstr>Arial</vt:lpstr>
      <vt:lpstr>Stockholm Type Bold</vt:lpstr>
      <vt:lpstr>Office-tema</vt:lpstr>
      <vt:lpstr>PowerPoint-presentation</vt:lpstr>
    </vt:vector>
  </TitlesOfParts>
  <Company>Struktiv AB</Company>
  <LinksUpToDate>false</LinksUpToDate>
  <SharedDoc>false</SharedDoc>
  <HyperlinkBase>www.struktiv.se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Per Hansson</dc:creator>
  <dc:description>Innehållet i den här filen får förändras och delas enligt reglerna för Creative Commons _x000d_
(BY - NC - SA), läs mer på www.struktiv.se/CC</dc:description>
  <cp:lastModifiedBy>Per Hansson</cp:lastModifiedBy>
  <cp:revision>14</cp:revision>
  <dcterms:created xsi:type="dcterms:W3CDTF">2024-10-07T21:07:10Z</dcterms:created>
  <dcterms:modified xsi:type="dcterms:W3CDTF">2024-10-23T18:09:12Z</dcterms:modified>
</cp:coreProperties>
</file>